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9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3" r:id="rId13"/>
    <p:sldId id="332" r:id="rId14"/>
    <p:sldId id="334" r:id="rId15"/>
    <p:sldId id="335" r:id="rId16"/>
    <p:sldId id="336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5707"/>
  </p:normalViewPr>
  <p:slideViewPr>
    <p:cSldViewPr snapToGrid="0" snapToObjects="1">
      <p:cViewPr varScale="1">
        <p:scale>
          <a:sx n="85" d="100"/>
          <a:sy n="8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35637-00F6-E44D-800D-CA5339C81718}" type="datetimeFigureOut">
              <a:rPr lang="en-US" smtClean="0"/>
              <a:t>7/20/21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F14E-DE4D-6D41-8704-91F12FDFC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5989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6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5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9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9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16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6542" y="413479"/>
            <a:ext cx="3835183" cy="1730113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CSI 202  Skills Lab 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9626" y="2831892"/>
            <a:ext cx="10942820" cy="335904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800" dirty="0">
                <a:latin typeface="Calisto MT" charset="0"/>
              </a:rPr>
              <a:t>GU (Foley) Catheterization,  Breast, Testicular, Pelvic &amp; Rectal Examinations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Calisto MT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Calisto MT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solidFill>
                  <a:schemeClr val="tx1"/>
                </a:solidFill>
                <a:latin typeface="Calisto MT" charset="0"/>
              </a:rPr>
              <a:t>Daryl P. Lofaso, P</a:t>
            </a:r>
            <a:r>
              <a:rPr lang="en-US" cap="none" dirty="0">
                <a:solidFill>
                  <a:schemeClr val="tx1"/>
                </a:solidFill>
                <a:latin typeface="Calisto MT" charset="0"/>
              </a:rPr>
              <a:t>h</a:t>
            </a:r>
            <a:r>
              <a:rPr lang="en-US" dirty="0">
                <a:solidFill>
                  <a:schemeClr val="tx1"/>
                </a:solidFill>
                <a:latin typeface="Calisto MT" charset="0"/>
              </a:rPr>
              <a:t>.D., </a:t>
            </a:r>
            <a:r>
              <a:rPr lang="en-US" dirty="0" err="1">
                <a:solidFill>
                  <a:schemeClr val="tx1"/>
                </a:solidFill>
                <a:latin typeface="Calisto MT" charset="0"/>
              </a:rPr>
              <a:t>M.Ed</a:t>
            </a:r>
            <a:r>
              <a:rPr lang="en-US" dirty="0">
                <a:solidFill>
                  <a:schemeClr val="tx1"/>
                </a:solidFill>
                <a:latin typeface="Calisto MT" charset="0"/>
              </a:rPr>
              <a:t>, RRT</a:t>
            </a:r>
          </a:p>
        </p:txBody>
      </p:sp>
    </p:spTree>
    <p:extLst>
      <p:ext uri="{BB962C8B-B14F-4D97-AF65-F5344CB8AC3E}">
        <p14:creationId xmlns:p14="http://schemas.microsoft.com/office/powerpoint/2010/main" val="378539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42573" y="550104"/>
            <a:ext cx="6868018" cy="993884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CA - Statistics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118302" y="1678164"/>
            <a:ext cx="10484085" cy="455774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In 2021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1 in 8 U.S. woman (about 13%) will develop breast cancer over the course of her lifetime. 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281,550 women in the US were diagnosed with breast cancer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43,600 women in the US died from breast cancer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2,650 new cases of invasive breast cancer are expected to be diagnosed in men.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endParaRPr lang="en-US" sz="3600" dirty="0">
              <a:latin typeface="Calisto MT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28A36-AF8B-4442-9395-9ADE972A5DB5}"/>
              </a:ext>
            </a:extLst>
          </p:cNvPr>
          <p:cNvSpPr txBox="1"/>
          <p:nvPr/>
        </p:nvSpPr>
        <p:spPr>
          <a:xfrm>
            <a:off x="1843790" y="6235908"/>
            <a:ext cx="95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www.breastcancer.org</a:t>
            </a:r>
            <a:r>
              <a:rPr lang="en-US" dirty="0"/>
              <a:t>/symptoms/</a:t>
            </a:r>
            <a:r>
              <a:rPr lang="en-US" dirty="0" err="1"/>
              <a:t>understand_bc</a:t>
            </a:r>
            <a:r>
              <a:rPr lang="en-US" dirty="0"/>
              <a:t>/statistics</a:t>
            </a:r>
          </a:p>
        </p:txBody>
      </p:sp>
    </p:spTree>
    <p:extLst>
      <p:ext uri="{BB962C8B-B14F-4D97-AF65-F5344CB8AC3E}">
        <p14:creationId xmlns:p14="http://schemas.microsoft.com/office/powerpoint/2010/main" val="234291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32198" y="437728"/>
            <a:ext cx="5739699" cy="89639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Rectal Examination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3987" y="1853248"/>
            <a:ext cx="8505866" cy="439515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Abdominal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Rectal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Urogenital dysfunction (complaints)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Screening for Colon CA and Prostate CA</a:t>
            </a:r>
          </a:p>
        </p:txBody>
      </p:sp>
    </p:spTree>
    <p:extLst>
      <p:ext uri="{BB962C8B-B14F-4D97-AF65-F5344CB8AC3E}">
        <p14:creationId xmlns:p14="http://schemas.microsoft.com/office/powerpoint/2010/main" val="103749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2873" y="362776"/>
            <a:ext cx="6293853" cy="88140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Prostate Examination</a:t>
            </a:r>
          </a:p>
        </p:txBody>
      </p:sp>
      <p:pic>
        <p:nvPicPr>
          <p:cNvPr id="25603" name="Picture 4" descr="Prostate ex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199" y="1596505"/>
            <a:ext cx="6553200" cy="4875213"/>
          </a:xfrm>
          <a:noFill/>
        </p:spPr>
      </p:pic>
    </p:spTree>
    <p:extLst>
      <p:ext uri="{BB962C8B-B14F-4D97-AF65-F5344CB8AC3E}">
        <p14:creationId xmlns:p14="http://schemas.microsoft.com/office/powerpoint/2010/main" val="4082125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60137" y="599607"/>
            <a:ext cx="8639539" cy="1040620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Charting: Rectal Examination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44185" y="2057400"/>
            <a:ext cx="9308890" cy="39624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</a:rPr>
              <a:t>Tone – normal, decrease or absent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Masses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Stool color, Hemoccult examination of stool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Prostate – size, texture</a:t>
            </a:r>
          </a:p>
        </p:txBody>
      </p:sp>
    </p:spTree>
    <p:extLst>
      <p:ext uri="{BB962C8B-B14F-4D97-AF65-F5344CB8AC3E}">
        <p14:creationId xmlns:p14="http://schemas.microsoft.com/office/powerpoint/2010/main" val="98583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2315" y="557649"/>
            <a:ext cx="4024091" cy="866416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Prostate 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262" y="1981200"/>
            <a:ext cx="9833548" cy="447956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Calisto MT" charset="0"/>
              </a:rPr>
              <a:t>About 1 in 8 diagnosed with prostate cancer during his lifetime.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2</a:t>
            </a:r>
            <a:r>
              <a:rPr lang="en-US" sz="3200" baseline="30000" dirty="0">
                <a:latin typeface="Calisto MT" charset="0"/>
              </a:rPr>
              <a:t>nd</a:t>
            </a:r>
            <a:r>
              <a:rPr lang="en-US" sz="3200" dirty="0">
                <a:latin typeface="Calisto MT" charset="0"/>
              </a:rPr>
              <a:t> leading cause of death in American men (1 in 41)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Only 3 men in 100 will actually die of it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Family History - </a:t>
            </a:r>
            <a:r>
              <a:rPr lang="en-US" sz="3200" dirty="0">
                <a:latin typeface="Calisto MT" charset="0"/>
                <a:cs typeface="Arial" charset="0"/>
              </a:rPr>
              <a:t>↑ risk</a:t>
            </a:r>
          </a:p>
          <a:p>
            <a:pPr eaLnBrk="1" hangingPunct="1"/>
            <a:r>
              <a:rPr lang="en-US" sz="3200" dirty="0">
                <a:latin typeface="Calisto MT" charset="0"/>
                <a:cs typeface="Arial" charset="0"/>
              </a:rPr>
              <a:t>African American men: very high risk</a:t>
            </a:r>
          </a:p>
          <a:p>
            <a:pPr eaLnBrk="1" hangingPunct="1"/>
            <a:r>
              <a:rPr lang="en-US" sz="3200" dirty="0">
                <a:latin typeface="Calisto MT" charset="0"/>
                <a:cs typeface="Arial" charset="0"/>
              </a:rPr>
              <a:t>High fat diet associated with ↑ risk</a:t>
            </a:r>
          </a:p>
        </p:txBody>
      </p:sp>
    </p:spTree>
    <p:extLst>
      <p:ext uri="{BB962C8B-B14F-4D97-AF65-F5344CB8AC3E}">
        <p14:creationId xmlns:p14="http://schemas.microsoft.com/office/powerpoint/2010/main" val="102949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1394" y="632600"/>
            <a:ext cx="7628459" cy="1076279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Testicular Examination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8839" y="2052919"/>
            <a:ext cx="8281014" cy="3208630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 err="1">
                <a:latin typeface="Calisto MT" charset="0"/>
                <a:ea typeface="ＭＳ Ｐゴシック" charset="0"/>
              </a:rPr>
              <a:t>Urologential</a:t>
            </a:r>
            <a:r>
              <a:rPr lang="en-US" sz="2800" dirty="0">
                <a:latin typeface="Calisto MT" charset="0"/>
                <a:ea typeface="ＭＳ Ｐゴシック" charset="0"/>
              </a:rPr>
              <a:t> dysfunction (complaints)</a:t>
            </a:r>
          </a:p>
        </p:txBody>
      </p:sp>
    </p:spTree>
    <p:extLst>
      <p:ext uri="{BB962C8B-B14F-4D97-AF65-F5344CB8AC3E}">
        <p14:creationId xmlns:p14="http://schemas.microsoft.com/office/powerpoint/2010/main" val="2222082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3200" y="467708"/>
            <a:ext cx="4360604" cy="866416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Testicular CA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253" y="1853248"/>
            <a:ext cx="9908498" cy="410855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Incidence of testicular cancer is low, about 1 of every 250 males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Average age: 33 yrs.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Lifetime risk: 1 in 5,000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Testicular Self-examination (TSE)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D05AD-FB69-2D4A-89C8-6C61739B9D3D}"/>
              </a:ext>
            </a:extLst>
          </p:cNvPr>
          <p:cNvSpPr txBox="1"/>
          <p:nvPr/>
        </p:nvSpPr>
        <p:spPr>
          <a:xfrm>
            <a:off x="1484027" y="5777136"/>
            <a:ext cx="884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www.cancer.org</a:t>
            </a:r>
            <a:r>
              <a:rPr lang="en-US" dirty="0"/>
              <a:t>/cancer/testicular-cancer/about/key-</a:t>
            </a:r>
            <a:r>
              <a:rPr lang="en-US" dirty="0" err="1"/>
              <a:t>statistics.html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0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3849" y="497689"/>
            <a:ext cx="6189404" cy="89639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Professional Conduct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853248"/>
            <a:ext cx="9668656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200" dirty="0">
                <a:latin typeface="Calisto MT" charset="0"/>
              </a:rPr>
              <a:t>Introduce yourself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Explain the procedure/exam to pt.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Ask pt. if they have any questions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Cover pt. with a sheet. Only expose area which you are examining, then cover again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While performing the procedure/exam, explain to the pt., you may or may not be some discomfort associated with the exam, but you will be as gentle as possible.</a:t>
            </a:r>
          </a:p>
        </p:txBody>
      </p:sp>
    </p:spTree>
    <p:extLst>
      <p:ext uri="{BB962C8B-B14F-4D97-AF65-F5344CB8AC3E}">
        <p14:creationId xmlns:p14="http://schemas.microsoft.com/office/powerpoint/2010/main" val="367487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>
                <a:latin typeface="Calisto MT" charset="0"/>
              </a:rPr>
              <a:t>Urethral Catheterization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752600"/>
            <a:ext cx="8950377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sto MT" charset="0"/>
              </a:rPr>
              <a:t>Indications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800" dirty="0">
                <a:latin typeface="Calisto MT" charset="0"/>
                <a:ea typeface="ＭＳ Ｐゴシック" charset="0"/>
              </a:rPr>
              <a:t>Long Term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Refractory bladder outlet obstruction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Neurogenic bladder with urinary retention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Complications of incontinence</a:t>
            </a:r>
          </a:p>
          <a:p>
            <a:pPr lvl="3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000" dirty="0">
                <a:latin typeface="Calisto MT" charset="0"/>
                <a:ea typeface="ＭＳ Ｐゴシック" charset="0"/>
              </a:rPr>
              <a:t>Skin breakdown</a:t>
            </a:r>
          </a:p>
          <a:p>
            <a:pPr lvl="3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000" dirty="0">
                <a:latin typeface="Calisto MT" charset="0"/>
                <a:ea typeface="ＭＳ Ｐゴシック" charset="0"/>
              </a:rPr>
              <a:t>Terminally ill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800" dirty="0">
                <a:latin typeface="Calisto MT" charset="0"/>
                <a:ea typeface="ＭＳ Ｐゴシック" charset="0"/>
              </a:rPr>
              <a:t>Short Term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Urologic or pelvic surgery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Acute urinary retention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Urinary output monitoring in critically ill </a:t>
            </a:r>
          </a:p>
        </p:txBody>
      </p:sp>
    </p:spTree>
    <p:extLst>
      <p:ext uri="{BB962C8B-B14F-4D97-AF65-F5344CB8AC3E}">
        <p14:creationId xmlns:p14="http://schemas.microsoft.com/office/powerpoint/2010/main" val="4748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>
                <a:latin typeface="Calisto MT" charset="0"/>
              </a:rPr>
              <a:t>Anatomic Landmark for Female Catheterization</a:t>
            </a:r>
            <a:r>
              <a:rPr lang="en-US" sz="3600">
                <a:latin typeface="Calisto MT" charset="0"/>
              </a:rPr>
              <a:t> </a:t>
            </a:r>
          </a:p>
        </p:txBody>
      </p:sp>
      <p:pic>
        <p:nvPicPr>
          <p:cNvPr id="15363" name="Picture 1028" descr="Anatomic Landnarks female ca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500" y="1285406"/>
            <a:ext cx="4051300" cy="5257800"/>
          </a:xfrm>
          <a:noFill/>
        </p:spPr>
      </p:pic>
    </p:spTree>
    <p:extLst>
      <p:ext uri="{BB962C8B-B14F-4D97-AF65-F5344CB8AC3E}">
        <p14:creationId xmlns:p14="http://schemas.microsoft.com/office/powerpoint/2010/main" val="252717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628" y="467708"/>
            <a:ext cx="8303017" cy="1027562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Female Cath: Hand positions</a:t>
            </a:r>
          </a:p>
        </p:txBody>
      </p:sp>
      <p:pic>
        <p:nvPicPr>
          <p:cNvPr id="16387" name="Picture 4" descr="Hand Placement for Female ca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9837" y="1675152"/>
            <a:ext cx="6324600" cy="4938713"/>
          </a:xfrm>
          <a:noFill/>
        </p:spPr>
      </p:pic>
    </p:spTree>
    <p:extLst>
      <p:ext uri="{BB962C8B-B14F-4D97-AF65-F5344CB8AC3E}">
        <p14:creationId xmlns:p14="http://schemas.microsoft.com/office/powerpoint/2010/main" val="280756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185" y="527668"/>
            <a:ext cx="7118794" cy="109127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Male Catheterization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1" y="2247791"/>
            <a:ext cx="9734578" cy="32835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Uncircumcised male -pull foreskin back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Visualize the meatus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Maintain hand position throughout procedure</a:t>
            </a:r>
          </a:p>
        </p:txBody>
      </p:sp>
    </p:spTree>
    <p:extLst>
      <p:ext uri="{BB962C8B-B14F-4D97-AF65-F5344CB8AC3E}">
        <p14:creationId xmlns:p14="http://schemas.microsoft.com/office/powerpoint/2010/main" val="29040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723" y="482698"/>
            <a:ext cx="9404723" cy="1400530"/>
          </a:xfrm>
        </p:spPr>
        <p:txBody>
          <a:bodyPr/>
          <a:lstStyle/>
          <a:p>
            <a:pPr algn="ctr" eaLnBrk="1" hangingPunct="1"/>
            <a:r>
              <a:rPr lang="en-US" sz="6000" b="1" dirty="0">
                <a:latin typeface="Calisto MT" charset="0"/>
              </a:rPr>
              <a:t>Nosocomial UTI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243" y="2038662"/>
            <a:ext cx="9623685" cy="4438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  <a:latin typeface="Calisto MT" charset="0"/>
              </a:rPr>
              <a:t>80% associated w/urinary catheters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  <a:latin typeface="Calisto MT" charset="0"/>
              </a:rPr>
              <a:t>Common Organisms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E. coli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Enterococcus species</a:t>
            </a:r>
            <a:r>
              <a:rPr lang="en-US" sz="36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Pseudomonas aeruginosa</a:t>
            </a:r>
            <a:r>
              <a:rPr lang="en-US" sz="36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Candida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albicans</a:t>
            </a: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None/>
            </a:pP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 Antibiotic resistance may lead to increased morbidity</a:t>
            </a:r>
          </a:p>
        </p:txBody>
      </p:sp>
    </p:spTree>
    <p:extLst>
      <p:ext uri="{BB962C8B-B14F-4D97-AF65-F5344CB8AC3E}">
        <p14:creationId xmlns:p14="http://schemas.microsoft.com/office/powerpoint/2010/main" val="84364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32" y="527668"/>
            <a:ext cx="6684079" cy="986338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Pelvic Examination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793287"/>
            <a:ext cx="9555177" cy="439515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Abdominal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Pelvic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Yearly screening (pap smear)</a:t>
            </a:r>
          </a:p>
        </p:txBody>
      </p:sp>
    </p:spTree>
    <p:extLst>
      <p:ext uri="{BB962C8B-B14F-4D97-AF65-F5344CB8AC3E}">
        <p14:creationId xmlns:p14="http://schemas.microsoft.com/office/powerpoint/2010/main" val="268955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483" y="557649"/>
            <a:ext cx="6504197" cy="1061289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Examination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8938" y="1828065"/>
            <a:ext cx="8400935" cy="419548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Breast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Lumps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Breast Development- adolescent</a:t>
            </a:r>
          </a:p>
        </p:txBody>
      </p:sp>
    </p:spTree>
    <p:extLst>
      <p:ext uri="{BB962C8B-B14F-4D97-AF65-F5344CB8AC3E}">
        <p14:creationId xmlns:p14="http://schemas.microsoft.com/office/powerpoint/2010/main" val="318613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66432" y="527669"/>
            <a:ext cx="3760997" cy="926377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CA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6111" y="1752600"/>
            <a:ext cx="1040164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NCI recommends mammograms every 1-2 years at 40 yrs. of age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Mammograms yearly at age 50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Mammograms as early as 25 yrs. of age for pt. with high risk of breast CA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Studies suggest Breast CA could be cut by 36-44% if mammography performed annually </a:t>
            </a:r>
          </a:p>
        </p:txBody>
      </p:sp>
    </p:spTree>
    <p:extLst>
      <p:ext uri="{BB962C8B-B14F-4D97-AF65-F5344CB8AC3E}">
        <p14:creationId xmlns:p14="http://schemas.microsoft.com/office/powerpoint/2010/main" val="2129810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{C31211C4-BCE4-C840-9089-B5821BF20847}tf10001062</Template>
  <TotalTime>499</TotalTime>
  <Words>518</Words>
  <Application>Microsoft Macintosh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Calisto MT</vt:lpstr>
      <vt:lpstr>Cambria</vt:lpstr>
      <vt:lpstr>Wingdings</vt:lpstr>
      <vt:lpstr>Wingdings 3</vt:lpstr>
      <vt:lpstr>Ion</vt:lpstr>
      <vt:lpstr>CSI 202  Skills Lab 5</vt:lpstr>
      <vt:lpstr>Urethral Catheterization</vt:lpstr>
      <vt:lpstr>Anatomic Landmark for Female Catheterization </vt:lpstr>
      <vt:lpstr>Female Cath: Hand positions</vt:lpstr>
      <vt:lpstr>Male Catheterization</vt:lpstr>
      <vt:lpstr>Nosocomial UTI</vt:lpstr>
      <vt:lpstr>Pelvic Examination</vt:lpstr>
      <vt:lpstr>Breast Examination</vt:lpstr>
      <vt:lpstr>Breast CA</vt:lpstr>
      <vt:lpstr>Breast CA - Statistics</vt:lpstr>
      <vt:lpstr>Rectal Examination</vt:lpstr>
      <vt:lpstr>Prostate Examination</vt:lpstr>
      <vt:lpstr>Charting: Rectal Examination</vt:lpstr>
      <vt:lpstr>Prostate CA</vt:lpstr>
      <vt:lpstr>Testicular Examination</vt:lpstr>
      <vt:lpstr>Testicular CA</vt:lpstr>
      <vt:lpstr>Professional Conduct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P Lofaso</dc:creator>
  <cp:lastModifiedBy>Lofaso, Daryl</cp:lastModifiedBy>
  <cp:revision>71</cp:revision>
  <dcterms:created xsi:type="dcterms:W3CDTF">2021-05-12T12:08:03Z</dcterms:created>
  <dcterms:modified xsi:type="dcterms:W3CDTF">2021-07-20T15:49:26Z</dcterms:modified>
</cp:coreProperties>
</file>